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69"/>
  </p:notesMasterIdLst>
  <p:sldIdLst>
    <p:sldId id="294" r:id="rId2"/>
    <p:sldId id="647" r:id="rId3"/>
    <p:sldId id="648" r:id="rId4"/>
    <p:sldId id="2684" r:id="rId5"/>
    <p:sldId id="2686" r:id="rId6"/>
    <p:sldId id="2690" r:id="rId7"/>
    <p:sldId id="2685" r:id="rId8"/>
    <p:sldId id="2691" r:id="rId9"/>
    <p:sldId id="2687" r:id="rId10"/>
    <p:sldId id="2689" r:id="rId11"/>
    <p:sldId id="2692" r:id="rId12"/>
    <p:sldId id="2696" r:id="rId13"/>
    <p:sldId id="2697" r:id="rId14"/>
    <p:sldId id="2693" r:id="rId15"/>
    <p:sldId id="2749" r:id="rId16"/>
    <p:sldId id="2683" r:id="rId17"/>
    <p:sldId id="588" r:id="rId18"/>
    <p:sldId id="590" r:id="rId19"/>
    <p:sldId id="613" r:id="rId20"/>
    <p:sldId id="591" r:id="rId21"/>
    <p:sldId id="592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600" r:id="rId30"/>
    <p:sldId id="601" r:id="rId31"/>
    <p:sldId id="602" r:id="rId32"/>
    <p:sldId id="604" r:id="rId33"/>
    <p:sldId id="605" r:id="rId34"/>
    <p:sldId id="606" r:id="rId35"/>
    <p:sldId id="607" r:id="rId36"/>
    <p:sldId id="614" r:id="rId37"/>
    <p:sldId id="615" r:id="rId38"/>
    <p:sldId id="616" r:id="rId39"/>
    <p:sldId id="617" r:id="rId40"/>
    <p:sldId id="618" r:id="rId41"/>
    <p:sldId id="619" r:id="rId42"/>
    <p:sldId id="620" r:id="rId43"/>
    <p:sldId id="621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29" r:id="rId52"/>
    <p:sldId id="630" r:id="rId53"/>
    <p:sldId id="631" r:id="rId54"/>
    <p:sldId id="632" r:id="rId55"/>
    <p:sldId id="633" r:id="rId56"/>
    <p:sldId id="634" r:id="rId57"/>
    <p:sldId id="635" r:id="rId58"/>
    <p:sldId id="636" r:id="rId59"/>
    <p:sldId id="637" r:id="rId60"/>
    <p:sldId id="638" r:id="rId61"/>
    <p:sldId id="639" r:id="rId62"/>
    <p:sldId id="640" r:id="rId63"/>
    <p:sldId id="641" r:id="rId64"/>
    <p:sldId id="642" r:id="rId65"/>
    <p:sldId id="643" r:id="rId66"/>
    <p:sldId id="644" r:id="rId67"/>
    <p:sldId id="64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4CE2-5DCC-CB47-BBD2-4F9D0217E353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365AD-FECC-3B4A-A1E9-577A1ABC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7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0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5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6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9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7457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149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-color Non-bulleted text">
  <p:cSld name="Title &amp; 2-color Non-bulleted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269241" y="1189179"/>
            <a:ext cx="11653523" cy="198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35923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8974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629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2957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211060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228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1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4646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0569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91476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54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7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9FF0-0D52-2E4E-8D83-033BE3DE2F8E}" type="datetimeFigureOut">
              <a:rPr lang="en-US" smtClean="0"/>
              <a:t>5/13/19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9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8" r:id="rId21"/>
    <p:sldLayoutId id="2147483689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16750"/>
            <a:ext cx="6545155" cy="17930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/>
              <a:t>Big Data Ecosystem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Technical </a:t>
            </a:r>
            <a:r>
              <a:rPr lang="en-US" sz="2000" spc="0">
                <a:latin typeface="Arial" panose="020B0604020202020204" pitchFamily="34" charset="0"/>
                <a:ea typeface="Segoe UI Semilight" charset="0"/>
              </a:rPr>
              <a:t>Deep Dive – Day4</a:t>
            </a: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3811137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  <a:p>
            <a:endParaRPr lang="en-US" sz="2000" b="1" dirty="0">
              <a:latin typeface="Arial" panose="020B0604020202020204" pitchFamily="34" charset="0"/>
              <a:ea typeface="Segoe UI Semibold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Shiva </a:t>
            </a:r>
            <a:r>
              <a:rPr lang="en-US" sz="2000" b="1" dirty="0" err="1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Priya</a:t>
            </a:r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2979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analytics – persistence and serve layer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871910-97B4-AB45-BB4A-BD5F235FBCCF}"/>
              </a:ext>
            </a:extLst>
          </p:cNvPr>
          <p:cNvSpPr/>
          <p:nvPr/>
        </p:nvSpPr>
        <p:spPr bwMode="auto">
          <a:xfrm>
            <a:off x="805757" y="1862456"/>
            <a:ext cx="3125160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3CB17-DBCD-C14B-B693-EF43CC5CF9A6}"/>
              </a:ext>
            </a:extLst>
          </p:cNvPr>
          <p:cNvSpPr txBox="1"/>
          <p:nvPr/>
        </p:nvSpPr>
        <p:spPr>
          <a:xfrm>
            <a:off x="4129729" y="2054242"/>
            <a:ext cx="2628461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as optimized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either real time performant ingest or for serving, but supports sinking from stream processing pipelines in an append mode with some nuances.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9C16B9-A0F4-1C40-93DA-44D96E4B02DE}"/>
              </a:ext>
            </a:extLst>
          </p:cNvPr>
          <p:cNvSpPr/>
          <p:nvPr/>
        </p:nvSpPr>
        <p:spPr bwMode="auto">
          <a:xfrm>
            <a:off x="3900242" y="3428999"/>
            <a:ext cx="2957757" cy="2828611"/>
          </a:xfrm>
          <a:prstGeom prst="round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3D2B03-2034-9C4B-AE7E-D384208C4184}"/>
              </a:ext>
            </a:extLst>
          </p:cNvPr>
          <p:cNvCxnSpPr/>
          <p:nvPr/>
        </p:nvCxnSpPr>
        <p:spPr>
          <a:xfrm>
            <a:off x="9667578" y="1748408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3B2CAD-13CC-454C-95C0-940227A0FD5A}"/>
              </a:ext>
            </a:extLst>
          </p:cNvPr>
          <p:cNvCxnSpPr/>
          <p:nvPr/>
        </p:nvCxnSpPr>
        <p:spPr>
          <a:xfrm flipV="1">
            <a:off x="9835362" y="1458400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3134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08013-B2C2-4C89-B9F6-5D4DB6F6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685720"/>
            <a:ext cx="11653523" cy="1486561"/>
          </a:xfrm>
        </p:spPr>
        <p:txBody>
          <a:bodyPr/>
          <a:lstStyle/>
          <a:p>
            <a:r>
              <a:rPr lang="en-US" dirty="0"/>
              <a:t>Analytics store  </a:t>
            </a:r>
            <a:br>
              <a:rPr lang="en-US" dirty="0"/>
            </a:br>
            <a:r>
              <a:rPr lang="en-US" sz="4000" dirty="0"/>
              <a:t>Nuances and data engineering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96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9CA9-6506-43AC-81ED-B8675653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3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engineering challenges with analytics storage</a:t>
            </a:r>
            <a:br>
              <a:rPr lang="en-US" dirty="0"/>
            </a:br>
            <a:r>
              <a:rPr lang="en-US" sz="2400" dirty="0">
                <a:solidFill>
                  <a:srgbClr val="737373"/>
                </a:solidFill>
              </a:rPr>
              <a:t>Batch and streaming analytics focus</a:t>
            </a:r>
            <a:endParaRPr lang="en-US" dirty="0">
              <a:solidFill>
                <a:srgbClr val="73737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180436-089E-AD4E-A021-8DBCE2911F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673" y="1324403"/>
          <a:ext cx="11547706" cy="5100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93115">
                  <a:extLst>
                    <a:ext uri="{9D8B030D-6E8A-4147-A177-3AD203B41FA5}">
                      <a16:colId xmlns:a16="http://schemas.microsoft.com/office/drawing/2014/main" val="2169827150"/>
                    </a:ext>
                  </a:extLst>
                </a:gridCol>
                <a:gridCol w="4513279">
                  <a:extLst>
                    <a:ext uri="{9D8B030D-6E8A-4147-A177-3AD203B41FA5}">
                      <a16:colId xmlns:a16="http://schemas.microsoft.com/office/drawing/2014/main" val="459184325"/>
                    </a:ext>
                  </a:extLst>
                </a:gridCol>
                <a:gridCol w="6341312">
                  <a:extLst>
                    <a:ext uri="{9D8B030D-6E8A-4147-A177-3AD203B41FA5}">
                      <a16:colId xmlns:a16="http://schemas.microsoft.com/office/drawing/2014/main" val="4291529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WORKAROUND WITH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6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ACID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creative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8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support for random update/upsert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Read entire original dataset minus to row be updated,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Union with updated row,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Overwrite original dataset with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support for random 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Read entire original dataset minus to row be deleted,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Overwrite original dataset with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6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 jobs generate very small files not optimized for 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Runs a Spark process that periodically concatenates small files into large files, ensure you don’t disrupt processing 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3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 jobs can constantly add partitions and/or files and render the metastore entry for the dataset stale, resulting in partial data returned to the client when queried; Metadata updates add latency;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 the following before querying: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alter table add partition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OR </a:t>
                      </a:r>
                      <a:r>
                        <a:rPr lang="en-US" sz="1600" dirty="0" err="1"/>
                        <a:t>msck</a:t>
                      </a:r>
                      <a:r>
                        <a:rPr lang="en-US" sz="1600" dirty="0"/>
                        <a:t> repair table AND</a:t>
                      </a:r>
                    </a:p>
                    <a:p>
                      <a:r>
                        <a:rPr lang="en-US" sz="1600" dirty="0"/>
                        <a:t>analyze table compute 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tables do not allow combining streaming and batch for best latencies – no unified solution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Get creative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96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983062-C848-8B49-8A76-F850E9E9C6D3}"/>
              </a:ext>
            </a:extLst>
          </p:cNvPr>
          <p:cNvSpPr txBox="1"/>
          <p:nvPr/>
        </p:nvSpPr>
        <p:spPr>
          <a:xfrm>
            <a:off x="96303" y="6389780"/>
            <a:ext cx="632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45792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9CA9-6506-43AC-81ED-B8675653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engineering challenges with analytics storage</a:t>
            </a:r>
            <a:br>
              <a:rPr lang="en-US" dirty="0"/>
            </a:br>
            <a:r>
              <a:rPr lang="en-US" sz="2400" dirty="0">
                <a:solidFill>
                  <a:srgbClr val="737373"/>
                </a:solidFill>
              </a:rPr>
              <a:t>Batch and streaming analytics focus</a:t>
            </a:r>
            <a:endParaRPr lang="en-US" dirty="0">
              <a:solidFill>
                <a:srgbClr val="73737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180436-089E-AD4E-A021-8DBCE2911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26604"/>
              </p:ext>
            </p:extLst>
          </p:nvPr>
        </p:nvGraphicFramePr>
        <p:xfrm>
          <a:off x="274925" y="1760220"/>
          <a:ext cx="11382336" cy="3337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35995">
                  <a:extLst>
                    <a:ext uri="{9D8B030D-6E8A-4147-A177-3AD203B41FA5}">
                      <a16:colId xmlns:a16="http://schemas.microsoft.com/office/drawing/2014/main" val="2169827150"/>
                    </a:ext>
                  </a:extLst>
                </a:gridCol>
                <a:gridCol w="10846341">
                  <a:extLst>
                    <a:ext uri="{9D8B030D-6E8A-4147-A177-3AD203B41FA5}">
                      <a16:colId xmlns:a16="http://schemas.microsoft.com/office/drawing/2014/main" val="459184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6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Schema changes can add further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8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Going back in time and updating data - painful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indexing support to speed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6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Schema changes can break enrichment, joins, transforms between stages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Concurrent access suffer from inconsistent query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Failing streaming jobs can require resetting and restarting data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9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Failures may cause data between stages to either drop on the floor or be duplicated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1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Multi-dimensional queries are a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56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983062-C848-8B49-8A76-F850E9E9C6D3}"/>
              </a:ext>
            </a:extLst>
          </p:cNvPr>
          <p:cNvSpPr txBox="1"/>
          <p:nvPr/>
        </p:nvSpPr>
        <p:spPr>
          <a:xfrm>
            <a:off x="86575" y="6254555"/>
            <a:ext cx="632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329515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08013-B2C2-4C89-B9F6-5D4DB6F6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Databricks Delta?</a:t>
            </a:r>
          </a:p>
        </p:txBody>
      </p:sp>
    </p:spTree>
    <p:extLst>
      <p:ext uri="{BB962C8B-B14F-4D97-AF65-F5344CB8AC3E}">
        <p14:creationId xmlns:p14="http://schemas.microsoft.com/office/powerpoint/2010/main" val="27306589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17960" cy="899665"/>
          </a:xfrm>
        </p:spPr>
        <p:txBody>
          <a:bodyPr/>
          <a:lstStyle/>
          <a:p>
            <a:r>
              <a:rPr lang="en-US" dirty="0"/>
              <a:t>Databricks Delta is fundamentally…..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16" y="4516323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08" y="4519534"/>
            <a:ext cx="774700" cy="77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504752" y="5159141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614230" y="5196164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378846" y="4071150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301451" y="3450518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851631-A71C-AE47-9043-44CD89B14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99" y="992870"/>
            <a:ext cx="1070301" cy="1165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54120C-F5D7-B241-8C27-AD7A72AA03A5}"/>
              </a:ext>
            </a:extLst>
          </p:cNvPr>
          <p:cNvSpPr txBox="1"/>
          <p:nvPr/>
        </p:nvSpPr>
        <p:spPr>
          <a:xfrm>
            <a:off x="4618247" y="1802909"/>
            <a:ext cx="1853640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BBB6D7-5CAC-1247-A30D-53F006FADB95}"/>
              </a:ext>
            </a:extLst>
          </p:cNvPr>
          <p:cNvSpPr/>
          <p:nvPr/>
        </p:nvSpPr>
        <p:spPr bwMode="auto">
          <a:xfrm>
            <a:off x="4161185" y="2582727"/>
            <a:ext cx="2906090" cy="51438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1FFA9C-843B-D045-8D85-0AC6893C54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41629" y="3232466"/>
            <a:ext cx="306019" cy="232761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18BADB5-AD75-E242-9304-3C9B621BBE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2703" y="2207087"/>
            <a:ext cx="306019" cy="232761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CEBCAF-E42F-1446-8E6D-C647FC8DE55F}"/>
              </a:ext>
            </a:extLst>
          </p:cNvPr>
          <p:cNvSpPr txBox="1"/>
          <p:nvPr/>
        </p:nvSpPr>
        <p:spPr>
          <a:xfrm>
            <a:off x="4189875" y="2533017"/>
            <a:ext cx="313445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Delta storage format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2B4ACA-0C35-2142-9BA6-C5092776B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83" y="2628661"/>
            <a:ext cx="1687865" cy="413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C0BA-36A0-4547-8C92-F89CF29916A0}"/>
              </a:ext>
            </a:extLst>
          </p:cNvPr>
          <p:cNvSpPr txBox="1"/>
          <p:nvPr/>
        </p:nvSpPr>
        <p:spPr>
          <a:xfrm flipH="1">
            <a:off x="2816578" y="2844750"/>
            <a:ext cx="148487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34117078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of Databricks Delta</a:t>
            </a:r>
          </a:p>
        </p:txBody>
      </p:sp>
      <p:sp>
        <p:nvSpPr>
          <p:cNvPr id="31" name="Shape 796">
            <a:extLst>
              <a:ext uri="{FF2B5EF4-FFF2-40B4-BE49-F238E27FC236}">
                <a16:creationId xmlns:a16="http://schemas.microsoft.com/office/drawing/2014/main" id="{648DF0F6-7E26-4341-BB28-7230E0675A8E}"/>
              </a:ext>
            </a:extLst>
          </p:cNvPr>
          <p:cNvSpPr/>
          <p:nvPr/>
        </p:nvSpPr>
        <p:spPr>
          <a:xfrm>
            <a:off x="3873254" y="3733757"/>
            <a:ext cx="5198705" cy="2834730"/>
          </a:xfrm>
          <a:prstGeom prst="roundRect">
            <a:avLst>
              <a:gd name="adj" fmla="val 2539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1EA3B5"/>
              </a:buClr>
              <a:buSzPts val="1400"/>
              <a:buFont typeface="Source Sans Pro"/>
              <a:buNone/>
            </a:pPr>
            <a:endParaRPr sz="1400" b="1" kern="0">
              <a:solidFill>
                <a:srgbClr val="1EA3B5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Shape 797">
            <a:extLst>
              <a:ext uri="{FF2B5EF4-FFF2-40B4-BE49-F238E27FC236}">
                <a16:creationId xmlns:a16="http://schemas.microsoft.com/office/drawing/2014/main" id="{5D4A72F0-5666-4C1F-9DAC-6E25F94BC008}"/>
              </a:ext>
            </a:extLst>
          </p:cNvPr>
          <p:cNvSpPr/>
          <p:nvPr/>
        </p:nvSpPr>
        <p:spPr>
          <a:xfrm>
            <a:off x="4054033" y="4211249"/>
            <a:ext cx="1816243" cy="771075"/>
          </a:xfrm>
          <a:prstGeom prst="roundRect">
            <a:avLst>
              <a:gd name="adj" fmla="val 16667"/>
            </a:avLst>
          </a:prstGeom>
          <a:solidFill>
            <a:srgbClr val="EC541B"/>
          </a:solidFill>
          <a:ln w="9525" cap="flat" cmpd="sng">
            <a:solidFill>
              <a:srgbClr val="2B2B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" name="Shape 799">
            <a:extLst>
              <a:ext uri="{FF2B5EF4-FFF2-40B4-BE49-F238E27FC236}">
                <a16:creationId xmlns:a16="http://schemas.microsoft.com/office/drawing/2014/main" id="{660739DB-929B-4028-B163-74386478B217}"/>
              </a:ext>
            </a:extLst>
          </p:cNvPr>
          <p:cNvSpPr/>
          <p:nvPr/>
        </p:nvSpPr>
        <p:spPr>
          <a:xfrm>
            <a:off x="1365733" y="4211249"/>
            <a:ext cx="1816243" cy="771075"/>
          </a:xfrm>
          <a:prstGeom prst="roundRect">
            <a:avLst>
              <a:gd name="adj" fmla="val 16667"/>
            </a:avLst>
          </a:prstGeom>
          <a:solidFill>
            <a:srgbClr val="1EA3B5"/>
          </a:solidFill>
          <a:ln w="9525" cap="flat" cmpd="sng">
            <a:solidFill>
              <a:srgbClr val="2B2B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6" name="Shape 803">
            <a:extLst>
              <a:ext uri="{FF2B5EF4-FFF2-40B4-BE49-F238E27FC236}">
                <a16:creationId xmlns:a16="http://schemas.microsoft.com/office/drawing/2014/main" id="{2286A20F-FEAF-4637-AFC8-4A68F023CDEE}"/>
              </a:ext>
            </a:extLst>
          </p:cNvPr>
          <p:cNvSpPr txBox="1"/>
          <p:nvPr/>
        </p:nvSpPr>
        <p:spPr>
          <a:xfrm>
            <a:off x="1365733" y="4038205"/>
            <a:ext cx="1816243" cy="109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+mj-lt"/>
                <a:ea typeface="Source Sans Pro SemiBold"/>
                <a:cs typeface="Source Sans Pro SemiBold"/>
                <a:sym typeface="Source Sans Pro SemiBold"/>
              </a:rPr>
              <a:t>Data Reliability</a:t>
            </a:r>
            <a:endParaRPr sz="1400" kern="0" dirty="0">
              <a:solidFill>
                <a:srgbClr val="000000"/>
              </a:solidFill>
              <a:latin typeface="+mj-lt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7" name="Shape 804">
            <a:extLst>
              <a:ext uri="{FF2B5EF4-FFF2-40B4-BE49-F238E27FC236}">
                <a16:creationId xmlns:a16="http://schemas.microsoft.com/office/drawing/2014/main" id="{8289D8D9-A5F1-48A9-8A68-5F7EA9E7D3BA}"/>
              </a:ext>
            </a:extLst>
          </p:cNvPr>
          <p:cNvSpPr txBox="1"/>
          <p:nvPr/>
        </p:nvSpPr>
        <p:spPr>
          <a:xfrm>
            <a:off x="4054033" y="4038204"/>
            <a:ext cx="1816243" cy="111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+mj-lt"/>
                <a:ea typeface="Source Sans Pro SemiBold"/>
                <a:cs typeface="Source Sans Pro SemiBold"/>
                <a:sym typeface="Source Sans Pro SemiBold"/>
              </a:rPr>
              <a:t>Faster Analytics</a:t>
            </a:r>
            <a:endParaRPr sz="1400" kern="0">
              <a:solidFill>
                <a:srgbClr val="000000"/>
              </a:solidFill>
              <a:latin typeface="+mj-lt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8" name="Shape 805">
            <a:extLst>
              <a:ext uri="{FF2B5EF4-FFF2-40B4-BE49-F238E27FC236}">
                <a16:creationId xmlns:a16="http://schemas.microsoft.com/office/drawing/2014/main" id="{E156FC1C-1C76-4FA7-ABD5-E37632CC02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98" y="4808470"/>
            <a:ext cx="726987" cy="64531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806">
            <a:extLst>
              <a:ext uri="{FF2B5EF4-FFF2-40B4-BE49-F238E27FC236}">
                <a16:creationId xmlns:a16="http://schemas.microsoft.com/office/drawing/2014/main" id="{EACF1ACD-365D-43A7-AB43-1B787EB49A97}"/>
              </a:ext>
            </a:extLst>
          </p:cNvPr>
          <p:cNvSpPr txBox="1"/>
          <p:nvPr/>
        </p:nvSpPr>
        <p:spPr>
          <a:xfrm>
            <a:off x="3299209" y="4026605"/>
            <a:ext cx="620062" cy="11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kern="0">
                <a:solidFill>
                  <a:srgbClr val="D5D2C3"/>
                </a:solidFill>
                <a:latin typeface="+mj-lt"/>
                <a:ea typeface="Source Sans Pro"/>
                <a:cs typeface="Source Sans Pro"/>
                <a:sym typeface="Source Sans Pro"/>
              </a:rPr>
              <a:t>+</a:t>
            </a:r>
            <a:endParaRPr sz="6000" b="1" kern="0">
              <a:solidFill>
                <a:srgbClr val="D5D2C3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" name="Shape 807">
            <a:extLst>
              <a:ext uri="{FF2B5EF4-FFF2-40B4-BE49-F238E27FC236}">
                <a16:creationId xmlns:a16="http://schemas.microsoft.com/office/drawing/2014/main" id="{EDB115E1-E161-42B4-A7B5-339A91CEA9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25222" y="4808470"/>
            <a:ext cx="673933" cy="64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808">
            <a:extLst>
              <a:ext uri="{FF2B5EF4-FFF2-40B4-BE49-F238E27FC236}">
                <a16:creationId xmlns:a16="http://schemas.microsoft.com/office/drawing/2014/main" id="{CC690C99-5CBB-44EA-875C-3085E0A7BC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4984" y="5046629"/>
            <a:ext cx="1207375" cy="65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60" y="2072712"/>
            <a:ext cx="3261061" cy="2274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319" y="2137534"/>
            <a:ext cx="2221687" cy="2144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A6AC9-E8A1-DE4B-93D1-286EC6AFDCD5}"/>
              </a:ext>
            </a:extLst>
          </p:cNvPr>
          <p:cNvSpPr/>
          <p:nvPr/>
        </p:nvSpPr>
        <p:spPr>
          <a:xfrm>
            <a:off x="4346266" y="2513413"/>
            <a:ext cx="9212092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Spark </a:t>
            </a:r>
            <a:r>
              <a:rPr lang="en-US" u="sng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Databricks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storage format optimization for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spcBef>
                <a:spcPts val="533"/>
              </a:spcBef>
            </a:pPr>
            <a:r>
              <a:rPr lang="en-US" b="1" i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faster analytics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pPr algn="ctr">
              <a:spcBef>
                <a:spcPts val="533"/>
              </a:spcBef>
            </a:pPr>
            <a:r>
              <a:rPr lang="en-US" b="1" i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better data reliability guarantees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</a:p>
          <a:p>
            <a:pPr algn="ctr">
              <a:spcBef>
                <a:spcPts val="533"/>
              </a:spcBef>
            </a:pPr>
            <a:r>
              <a:rPr lang="en-US" i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data pipelines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480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711D6-A0AE-0F47-ACAD-26F8AE2FA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Era Of Big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052947-9FE2-9E4C-A804-D1626D68B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it evolved and what is is for us in 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24162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4D01-98C7-D048-B199-09044A3F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71121-E4B9-FF4A-9493-8059EDD0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89" y="244707"/>
            <a:ext cx="11795622" cy="6176963"/>
          </a:xfrm>
        </p:spPr>
      </p:pic>
    </p:spTree>
    <p:extLst>
      <p:ext uri="{BB962C8B-B14F-4D97-AF65-F5344CB8AC3E}">
        <p14:creationId xmlns:p14="http://schemas.microsoft.com/office/powerpoint/2010/main" val="30372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790F0-23F3-3D4D-9D36-5EF2C0C6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BigData</a:t>
            </a:r>
            <a:r>
              <a:rPr lang="en-US" dirty="0"/>
              <a:t> is not only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F62B-9671-D54A-8546-4ADA68F28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3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85CB-94A4-ED45-804B-6BBA177D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learn today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B334-A949-0346-AB93-A18CACE5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 Bricks Understanding &amp; Scalability </a:t>
            </a:r>
          </a:p>
          <a:p>
            <a:r>
              <a:rPr lang="en-US" dirty="0"/>
              <a:t>Azure Data Bricks &amp; Data Factory Integration</a:t>
            </a:r>
          </a:p>
          <a:p>
            <a:r>
              <a:rPr lang="en-US" dirty="0"/>
              <a:t>Data Bricks Delta</a:t>
            </a:r>
          </a:p>
          <a:p>
            <a:r>
              <a:rPr lang="en-US" dirty="0"/>
              <a:t>Data Lake Integration with Data Bricks</a:t>
            </a:r>
          </a:p>
          <a:p>
            <a:r>
              <a:rPr lang="en-US" dirty="0"/>
              <a:t>Snow Flake with Data Bricks </a:t>
            </a:r>
          </a:p>
          <a:p>
            <a:r>
              <a:rPr lang="en-US" dirty="0"/>
              <a:t>Streaming Data using Event Hubs &amp; Data Bricks </a:t>
            </a:r>
          </a:p>
        </p:txBody>
      </p:sp>
    </p:spTree>
    <p:extLst>
      <p:ext uri="{BB962C8B-B14F-4D97-AF65-F5344CB8AC3E}">
        <p14:creationId xmlns:p14="http://schemas.microsoft.com/office/powerpoint/2010/main" val="215542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C3FA-7AFA-2D46-B143-1E85A9C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A41AC-5351-6343-9ED1-B450F0CD9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50" y="383130"/>
            <a:ext cx="10517950" cy="5507890"/>
          </a:xfrm>
        </p:spPr>
      </p:pic>
    </p:spTree>
    <p:extLst>
      <p:ext uri="{BB962C8B-B14F-4D97-AF65-F5344CB8AC3E}">
        <p14:creationId xmlns:p14="http://schemas.microsoft.com/office/powerpoint/2010/main" val="247021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E938-DEE6-654F-B9DD-A55D524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2FD7E-69E4-8B42-9050-E0C722B5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71" y="397146"/>
            <a:ext cx="10603129" cy="5552495"/>
          </a:xfrm>
        </p:spPr>
      </p:pic>
    </p:spTree>
    <p:extLst>
      <p:ext uri="{BB962C8B-B14F-4D97-AF65-F5344CB8AC3E}">
        <p14:creationId xmlns:p14="http://schemas.microsoft.com/office/powerpoint/2010/main" val="343173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7252-E305-BF47-98A6-A75ADC01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73CD9-66A6-5045-ACFB-1A9D9C13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0" y="365125"/>
            <a:ext cx="10870580" cy="5692550"/>
          </a:xfrm>
        </p:spPr>
      </p:pic>
    </p:spTree>
    <p:extLst>
      <p:ext uri="{BB962C8B-B14F-4D97-AF65-F5344CB8AC3E}">
        <p14:creationId xmlns:p14="http://schemas.microsoft.com/office/powerpoint/2010/main" val="385103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334A-AEF4-A048-9BE3-7BB634EF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D32C4-96FD-984B-A6B2-AF47E575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3" y="365125"/>
            <a:ext cx="10645717" cy="5574797"/>
          </a:xfrm>
        </p:spPr>
      </p:pic>
    </p:spTree>
    <p:extLst>
      <p:ext uri="{BB962C8B-B14F-4D97-AF65-F5344CB8AC3E}">
        <p14:creationId xmlns:p14="http://schemas.microsoft.com/office/powerpoint/2010/main" val="260344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4F6D-4C49-A24B-90D9-016B0294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77778-D6EC-4549-BB78-3782E1DB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53" y="365125"/>
            <a:ext cx="11227693" cy="5879558"/>
          </a:xfrm>
        </p:spPr>
      </p:pic>
    </p:spTree>
    <p:extLst>
      <p:ext uri="{BB962C8B-B14F-4D97-AF65-F5344CB8AC3E}">
        <p14:creationId xmlns:p14="http://schemas.microsoft.com/office/powerpoint/2010/main" val="1359513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C353-188E-4C46-B9E1-FD7EC0CD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7BC4A-C6A8-7F4D-9E9E-2B7D57AF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317" y="365125"/>
            <a:ext cx="10773483" cy="5641704"/>
          </a:xfrm>
        </p:spPr>
      </p:pic>
    </p:spTree>
    <p:extLst>
      <p:ext uri="{BB962C8B-B14F-4D97-AF65-F5344CB8AC3E}">
        <p14:creationId xmlns:p14="http://schemas.microsoft.com/office/powerpoint/2010/main" val="127583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FE674-8509-E34E-9DEF-B555E187FD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817563"/>
            <a:ext cx="10482263" cy="5489575"/>
          </a:xfrm>
        </p:spPr>
      </p:pic>
    </p:spTree>
    <p:extLst>
      <p:ext uri="{BB962C8B-B14F-4D97-AF65-F5344CB8AC3E}">
        <p14:creationId xmlns:p14="http://schemas.microsoft.com/office/powerpoint/2010/main" val="135579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EB15F-4FE1-B94C-8462-E5A3CDB3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89A55-4291-F24C-A701-E3695065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87F38-5F9A-4442-A1B9-B4923FD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1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DBA7-8584-CE43-BFAE-3D72786D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Detailed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1842-EA43-9144-9B14-DAD23CDF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9-10 AM 		:	Understanding on Databricks</a:t>
            </a:r>
          </a:p>
          <a:p>
            <a:r>
              <a:rPr lang="en-US" dirty="0"/>
              <a:t>10-11:30 		:	Data Factory &amp; Databricks</a:t>
            </a:r>
          </a:p>
          <a:p>
            <a:r>
              <a:rPr lang="en-US" dirty="0"/>
              <a:t>11:30-11:45	:	BREAK !!!</a:t>
            </a:r>
          </a:p>
          <a:p>
            <a:r>
              <a:rPr lang="en-US" dirty="0"/>
              <a:t>11:45-1PM		:	Databricks Delta</a:t>
            </a:r>
          </a:p>
          <a:p>
            <a:r>
              <a:rPr lang="en-US" dirty="0"/>
              <a:t>1-2PM 		:	LUNCH</a:t>
            </a:r>
          </a:p>
          <a:p>
            <a:r>
              <a:rPr lang="en-US" dirty="0"/>
              <a:t>2-2:30		:	Delta Part 2</a:t>
            </a:r>
          </a:p>
          <a:p>
            <a:r>
              <a:rPr lang="en-US" dirty="0"/>
              <a:t>2:30-3PM		:	Snow Flake with Databricks</a:t>
            </a:r>
          </a:p>
          <a:p>
            <a:r>
              <a:rPr lang="en-US" dirty="0"/>
              <a:t>3-3:15		:	BREAK!!!</a:t>
            </a:r>
          </a:p>
          <a:p>
            <a:r>
              <a:rPr lang="en-US" dirty="0"/>
              <a:t>3:15-5		:	 Streaming with Databricks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4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BD26-D0B2-C346-8C1C-59B9214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844731-9E3C-964D-9E3A-BE7D8897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CB2FB2A-D83F-8B4E-92F5-3022646C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FE76B-4FA2-8147-B85B-F8AD7B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1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91606B-DD9D-B441-930A-4C77DD5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6DE16-493D-FD43-8874-5B085F3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1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1304-0277-0748-8681-C846D1F4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9BE55-2A8B-3E4D-9CE5-49D997E0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78640-08C8-C444-B16E-16A8EB27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697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B6BC-1A2A-6449-86CE-63E97266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4D10-9798-B440-BB8B-6AE9E795C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E8170-F01E-6F46-895A-0A83449E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438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6CDA-DFBF-E74D-BD90-3F3609FE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AA390-DA9B-4E42-9E63-1822A0D9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5755-DBC7-2E42-9C4B-2F5C793C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40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F63A-A1C6-F548-8C45-89938D3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90D5E-18A6-1642-A3D2-BDC9058F5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0521F-3C77-F54C-BA39-DD6A83A2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61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storage PaaS on Azure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78" y="4300136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48" y="4250997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97" y="4588838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886" y="4326193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938753" y="5249018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540964" y="4976892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722323" y="5209064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683571" y="3888115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602357" y="3917136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8443094" y="3361019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334298" y="3314915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58D61-0C91-9E41-B2DA-A1D0CA260BDB}"/>
              </a:ext>
            </a:extLst>
          </p:cNvPr>
          <p:cNvSpPr txBox="1"/>
          <p:nvPr/>
        </p:nvSpPr>
        <p:spPr>
          <a:xfrm>
            <a:off x="4232329" y="1392924"/>
            <a:ext cx="638417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Errr….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What are all these?  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Why so many?  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When do I use these?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Wait, now you have this new thing called *Delta*?  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I am dizzy and ready to pass out!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FAA61-DEBD-4344-BFF5-DC18E4B37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1593" y="1278758"/>
            <a:ext cx="1587500" cy="20193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2612F6-7C06-5644-A15F-662BDBB2683E}"/>
              </a:ext>
            </a:extLst>
          </p:cNvPr>
          <p:cNvSpPr/>
          <p:nvPr/>
        </p:nvSpPr>
        <p:spPr bwMode="auto">
          <a:xfrm>
            <a:off x="269240" y="3361018"/>
            <a:ext cx="11230101" cy="296804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41861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CF19-81C0-404F-B651-04327005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EEA7-31BF-3847-B02A-8A27F331B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2490D-DE9C-EA41-9CD0-BF3AA948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23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457F-6F43-AC4E-8B66-BB6EB2EC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107A5-43D9-284B-94A0-FAFF0CFC2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8F305-80F3-3644-B688-8DB17955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66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E4-93F5-004F-BEAA-A137B353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38AE-F696-5542-8368-02AC16274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D708-8BDA-5A47-BB79-7D35EC2F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85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34E2-A8DB-AD4E-9BE8-42E1FAA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A7C1C-F0F3-D343-B41A-C119E8161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642EA-B281-FE4C-B9A4-91EABDF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079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83D0-D43B-FC45-B30C-428CD10E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664BC-0860-FE44-92C5-D5EA69941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07261-4D85-3C45-8951-72425BF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414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4035-6357-5B4B-A284-037EF309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8B2A-BBA0-CD40-91B5-187A32F9E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BC030-72A7-724A-9A23-4F4FF001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306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BCA1-0D6E-1148-A891-DD1CB242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4D91-BC9D-5742-BA5C-30143926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4BA36-31ED-5E44-BF22-EA95FBC9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9A25A-BA6E-D94E-B2AD-3FDEC947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72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6B81-AEDE-974F-BCC0-04912E1E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FA922-67A8-4E47-9287-AB16B8548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C8176-2338-224F-BF38-2B966573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79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DCA-CA50-264C-BEFE-1108B16E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1054-3189-B349-931F-430F05699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68FB-EECD-BD4F-914B-09DA1BCD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68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C0D9-43BF-264E-B77E-626AD107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8329-160E-5C4B-9FE0-FA28E03E9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590CE-74E9-D341-B408-5B84C954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60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OLTP, IoT store, time series database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>
              <a:solidFill>
                <a:srgbClr val="73737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E7BCBA-6E23-3142-A571-5D94A53A5DF5}"/>
              </a:ext>
            </a:extLst>
          </p:cNvPr>
          <p:cNvSpPr/>
          <p:nvPr/>
        </p:nvSpPr>
        <p:spPr bwMode="auto">
          <a:xfrm>
            <a:off x="816258" y="1788087"/>
            <a:ext cx="5993104" cy="4534892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CE7F92-4165-AC49-8EC9-EBD429B964AC}"/>
              </a:ext>
            </a:extLst>
          </p:cNvPr>
          <p:cNvCxnSpPr/>
          <p:nvPr/>
        </p:nvCxnSpPr>
        <p:spPr>
          <a:xfrm>
            <a:off x="8538936" y="1490908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32E6A-018A-5B41-AFF3-94D627FC3176}"/>
              </a:ext>
            </a:extLst>
          </p:cNvPr>
          <p:cNvCxnSpPr/>
          <p:nvPr/>
        </p:nvCxnSpPr>
        <p:spPr>
          <a:xfrm flipV="1">
            <a:off x="8706720" y="1200900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3D3FD-3964-9C45-99A6-6A942CF4415F}"/>
              </a:ext>
            </a:extLst>
          </p:cNvPr>
          <p:cNvSpPr txBox="1"/>
          <p:nvPr/>
        </p:nvSpPr>
        <p:spPr>
          <a:xfrm>
            <a:off x="7273609" y="4347716"/>
            <a:ext cx="410213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low latency - point reads, random CRUD, small range queries/scans, transaction guarantees  </a:t>
            </a:r>
          </a:p>
        </p:txBody>
      </p:sp>
    </p:spTree>
    <p:extLst>
      <p:ext uri="{BB962C8B-B14F-4D97-AF65-F5344CB8AC3E}">
        <p14:creationId xmlns:p14="http://schemas.microsoft.com/office/powerpoint/2010/main" val="25219615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748-B0A9-D544-AEE4-B33AEEC9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DDC12-83E2-A748-B74C-312C152DA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DC779-8338-A44E-A89F-168BEEC0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0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5E4F-722F-EA41-96E6-2F4F8E31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CDB9-577D-FA44-AEE6-B3C52E41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11AC-B91E-0945-B27B-C56C11CA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79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05DC-B25E-CC4C-8E62-B8A3069D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51602-5E2D-DD44-A096-7DDFD440A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09390-4133-5842-A1F0-A7BA9A74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849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CCB9-99B9-304E-9564-EC647B6B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8E09-5151-D64C-8EC0-AC4FB2923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FEA65-52FE-E549-B03A-E2776FE8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551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079F-7513-044C-8161-FFFAA23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E9F4-FA6C-AC41-9544-FFA8FD7FE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86CE6-6757-4A43-88C3-88CDDEF6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833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0EDE-F933-1B45-A31B-E08D114C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4347E-5164-9C47-85C0-A4F573F4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A4F55-ABF6-3B4C-B0CB-A926B4C8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852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E13E-AC6E-5E46-AABF-06A98FC1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771AC-6D37-DA4F-AD58-D1FA5A67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8359-65F2-C342-988C-A03EE52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646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DCD-7C82-174B-A281-4E75FF45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3AE8-2BA3-1E4C-9540-C5DE76547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D41F-2708-7B4D-A19E-7062505D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4682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297C-F719-1A47-95D1-516144E6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1BCDF-F08F-7149-9DD5-DACFD33B7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4F5A-1462-7B45-B62E-CBBEB45F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469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536-BF99-F845-8455-045D8C98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08FC-6894-7D4D-AAE4-2AA83E119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68799-D13B-1A4E-8E88-6230057C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39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Datawarehousing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442564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391446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030543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457343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3970959" y="1668101"/>
            <a:ext cx="7283943" cy="4693788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2285169" y="1299341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2452953" y="1009333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452906" y="4132324"/>
            <a:ext cx="3693024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parallel processing of structured data with T-SQL, server side programmability, in-memory processing and massive scale.  Complement with an RDBMS based reporting mart for supporting direct query for BI – for concurrency beyond Azure SQL Data warehouse concurrency limits.  Alternately complement with Azure Analysis Services (AAS) for BI</a:t>
            </a:r>
          </a:p>
        </p:txBody>
      </p:sp>
    </p:spTree>
    <p:extLst>
      <p:ext uri="{BB962C8B-B14F-4D97-AF65-F5344CB8AC3E}">
        <p14:creationId xmlns:p14="http://schemas.microsoft.com/office/powerpoint/2010/main" val="62966360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C4FD-5DA9-184D-9479-D4526B19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1EE10-4ACB-C347-B876-86A731077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DBA8-D6AE-B141-86BA-9344C88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935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AD7F-8456-5549-8766-F5BF3BA8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66AC0-9096-CA41-8BB1-7EBCF6D4A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6A01-67B8-BE48-9298-A97F9EE9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46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11F5-9ABE-434B-8057-A7762CD1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C3936-5A05-8242-91D3-EB957B9A0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46E3F-3D09-9C4B-AE58-966398DC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9CA16-E70D-B144-9828-D8D92A57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705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3324-4BDE-2542-9AB8-D225B60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B162-7941-4749-9AEA-F6F83DD33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8FA8-4597-5F46-95E5-1B3F4AD0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9106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28-F42B-7242-A2CE-1710363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03E1-A359-A249-AB18-E13CA4678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5085-DD5E-0944-8BCE-083378D6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154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8246-9E95-B445-AB41-ACBF6CB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40D74-662B-4B49-BC7E-45803534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CDCCB-F939-9340-834B-497AD31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309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9C9-BF1A-A449-A0EA-8531FFBA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3CBB-578B-F444-83A7-15846841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C58FB-54E9-7C43-95B6-DC353BC3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861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D0D8-5D1D-0745-9894-E84A911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B4C70-C80E-F64B-8DBD-C6397F79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8B293-BE98-1347-A013-D216B404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361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5014034" y="6437395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5181818" y="6147387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4084666" y="2639565"/>
            <a:ext cx="2643607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structured and unstructured data storage, massively scalable; RBAC.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DA2B31D-D366-034B-B14F-BAA0D90D30AF}"/>
              </a:ext>
            </a:extLst>
          </p:cNvPr>
          <p:cNvSpPr/>
          <p:nvPr/>
        </p:nvSpPr>
        <p:spPr bwMode="auto">
          <a:xfrm>
            <a:off x="154203" y="1862456"/>
            <a:ext cx="3758838" cy="3359837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797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865CFD0-D63E-8E44-8587-423865534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3022">
            <a:off x="962707" y="4517051"/>
            <a:ext cx="1009198" cy="10991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store – structured, unstructured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sp>
        <p:nvSpPr>
          <p:cNvPr id="31" name="Shape 796">
            <a:extLst>
              <a:ext uri="{FF2B5EF4-FFF2-40B4-BE49-F238E27FC236}">
                <a16:creationId xmlns:a16="http://schemas.microsoft.com/office/drawing/2014/main" id="{648DF0F6-7E26-4341-BB28-7230E0675A8E}"/>
              </a:ext>
            </a:extLst>
          </p:cNvPr>
          <p:cNvSpPr/>
          <p:nvPr/>
        </p:nvSpPr>
        <p:spPr>
          <a:xfrm>
            <a:off x="3133952" y="3200029"/>
            <a:ext cx="5198705" cy="2834730"/>
          </a:xfrm>
          <a:prstGeom prst="roundRect">
            <a:avLst>
              <a:gd name="adj" fmla="val 2539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1EA3B5"/>
              </a:buClr>
              <a:buSzPts val="1400"/>
              <a:buFont typeface="Source Sans Pro"/>
              <a:buNone/>
            </a:pPr>
            <a:endParaRPr sz="1400" b="1" kern="0">
              <a:solidFill>
                <a:srgbClr val="1EA3B5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5014034" y="6437395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5181818" y="6147387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3809839" y="1274059"/>
            <a:ext cx="3204079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large sequential scans, structured, unstructured data - typical for data engineering pipelines and data prep for machine learning at scale, and model training.  No random update, delete capability; No transaction guarantees; Not optimized for small files generated from streaming workloads.  Not optimized for BI direct access.  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DA2B31D-D366-034B-B14F-BAA0D90D30AF}"/>
              </a:ext>
            </a:extLst>
          </p:cNvPr>
          <p:cNvSpPr/>
          <p:nvPr/>
        </p:nvSpPr>
        <p:spPr bwMode="auto">
          <a:xfrm>
            <a:off x="154203" y="1862456"/>
            <a:ext cx="3758838" cy="283473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66CA3-0679-5948-808D-AB9D5C97F185}"/>
              </a:ext>
            </a:extLst>
          </p:cNvPr>
          <p:cNvSpPr txBox="1"/>
          <p:nvPr/>
        </p:nvSpPr>
        <p:spPr>
          <a:xfrm rot="19066647">
            <a:off x="624229" y="4941685"/>
            <a:ext cx="28853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D83B01"/>
                </a:solidFill>
              </a:rPr>
              <a:t>Databricks Delta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D9AAC-82FD-9E45-9796-2FE7FC980A67}"/>
              </a:ext>
            </a:extLst>
          </p:cNvPr>
          <p:cNvSpPr txBox="1"/>
          <p:nvPr/>
        </p:nvSpPr>
        <p:spPr>
          <a:xfrm rot="19046717">
            <a:off x="1052293" y="5185040"/>
            <a:ext cx="265030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top of object storage for batch and real-time analytics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C9B2CA3-5FDB-5B4B-9D6B-9DCEE32B34D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2494241" y="5003260"/>
            <a:ext cx="1603631" cy="1045357"/>
          </a:xfrm>
          <a:prstGeom prst="curvedConnector3">
            <a:avLst>
              <a:gd name="adj1" fmla="val 50000"/>
            </a:avLst>
          </a:prstGeom>
          <a:ln w="28575">
            <a:solidFill>
              <a:srgbClr val="D83B0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331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A2759C8-57BF-A747-8A4D-DE266A602996}"/>
              </a:ext>
            </a:extLst>
          </p:cNvPr>
          <p:cNvSpPr/>
          <p:nvPr/>
        </p:nvSpPr>
        <p:spPr bwMode="auto">
          <a:xfrm>
            <a:off x="4020477" y="158155"/>
            <a:ext cx="2886161" cy="39052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&amp; BI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79" y="5072412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5075623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393830" y="5726695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477993" y="5752253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242609" y="4627239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218879" y="4063408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BE4532-F5CE-6242-9250-BCA3CE94D924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C328CA-0A4F-F541-902B-8903D4F23BBA}"/>
              </a:ext>
            </a:extLst>
          </p:cNvPr>
          <p:cNvSpPr/>
          <p:nvPr/>
        </p:nvSpPr>
        <p:spPr bwMode="auto">
          <a:xfrm>
            <a:off x="652748" y="1939459"/>
            <a:ext cx="308398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F5742-ACD3-584F-AE1A-08FEED6C0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06" y="2108943"/>
            <a:ext cx="7747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DAFF1-0238-E940-98EB-DBAAEDCA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5" y="2087575"/>
            <a:ext cx="870868" cy="87086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C13A5DD-B543-5C4E-A60A-2382D297BDEE}"/>
              </a:ext>
            </a:extLst>
          </p:cNvPr>
          <p:cNvGrpSpPr/>
          <p:nvPr/>
        </p:nvGrpSpPr>
        <p:grpSpPr>
          <a:xfrm>
            <a:off x="5223731" y="1189178"/>
            <a:ext cx="1268296" cy="689908"/>
            <a:chOff x="9133568" y="2617762"/>
            <a:chExt cx="1522800" cy="8475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341E30-6B1F-5445-A8BE-70EFAF69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994" y="2617762"/>
              <a:ext cx="554805" cy="635521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A284D2-8B44-A14F-AF5F-CB4236F2F938}"/>
                </a:ext>
              </a:extLst>
            </p:cNvPr>
            <p:cNvSpPr/>
            <p:nvPr/>
          </p:nvSpPr>
          <p:spPr>
            <a:xfrm>
              <a:off x="9133568" y="3181707"/>
              <a:ext cx="1522800" cy="28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Analysis Services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4448013-D69A-7144-8CFC-CF6624528CC5}"/>
              </a:ext>
            </a:extLst>
          </p:cNvPr>
          <p:cNvSpPr/>
          <p:nvPr/>
        </p:nvSpPr>
        <p:spPr>
          <a:xfrm>
            <a:off x="4006777" y="2862562"/>
            <a:ext cx="11208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F52E8A-410D-5F4A-BBE1-7A2F222119C4}"/>
              </a:ext>
            </a:extLst>
          </p:cNvPr>
          <p:cNvSpPr/>
          <p:nvPr/>
        </p:nvSpPr>
        <p:spPr>
          <a:xfrm>
            <a:off x="5428779" y="2925774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Datawarehouse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600B17-B30F-5745-A6DA-6BEBC691AB3E}"/>
              </a:ext>
            </a:extLst>
          </p:cNvPr>
          <p:cNvSpPr/>
          <p:nvPr/>
        </p:nvSpPr>
        <p:spPr>
          <a:xfrm>
            <a:off x="4971175" y="742481"/>
            <a:ext cx="5757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PowerBI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7A1B1D-3196-7A40-AA14-B1C1E8E7DF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2936" y="266595"/>
            <a:ext cx="656411" cy="450328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F340110-FB3A-CF4E-B78C-5A4A9F29F3F6}"/>
              </a:ext>
            </a:extLst>
          </p:cNvPr>
          <p:cNvCxnSpPr>
            <a:stCxn id="4" idx="0"/>
            <a:endCxn id="46" idx="2"/>
          </p:cNvCxnSpPr>
          <p:nvPr/>
        </p:nvCxnSpPr>
        <p:spPr>
          <a:xfrm rot="5400000" flipH="1" flipV="1">
            <a:off x="4353450" y="1203319"/>
            <a:ext cx="1135630" cy="67561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2C03A88-B4F9-4D47-985A-EDED7269AB28}"/>
              </a:ext>
            </a:extLst>
          </p:cNvPr>
          <p:cNvCxnSpPr>
            <a:stCxn id="6" idx="0"/>
            <a:endCxn id="32" idx="3"/>
          </p:cNvCxnSpPr>
          <p:nvPr/>
        </p:nvCxnSpPr>
        <p:spPr>
          <a:xfrm rot="5400000" flipH="1" flipV="1">
            <a:off x="5788450" y="1751768"/>
            <a:ext cx="639726" cy="31888"/>
          </a:xfrm>
          <a:prstGeom prst="bentConnector4">
            <a:avLst>
              <a:gd name="adj1" fmla="val 29783"/>
              <a:gd name="adj2" fmla="val 816884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8C67EFE-FA3F-0244-99AF-521EBA0F5C9B}"/>
              </a:ext>
            </a:extLst>
          </p:cNvPr>
          <p:cNvCxnSpPr>
            <a:stCxn id="32" idx="0"/>
            <a:endCxn id="46" idx="2"/>
          </p:cNvCxnSpPr>
          <p:nvPr/>
        </p:nvCxnSpPr>
        <p:spPr>
          <a:xfrm rot="16200000" flipV="1">
            <a:off x="5468214" y="764175"/>
            <a:ext cx="215865" cy="634142"/>
          </a:xfrm>
          <a:prstGeom prst="bentConnector3">
            <a:avLst>
              <a:gd name="adj1" fmla="val 1845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AFB96D2-095E-9440-8EF8-91C0CD4AF8C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922937" y="2303717"/>
            <a:ext cx="733999" cy="219292"/>
          </a:xfrm>
          <a:prstGeom prst="bentConnector3">
            <a:avLst>
              <a:gd name="adj1" fmla="val 759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FCD182-95D6-184A-B48B-6A99D0379EA5}"/>
              </a:ext>
            </a:extLst>
          </p:cNvPr>
          <p:cNvSpPr txBox="1"/>
          <p:nvPr/>
        </p:nvSpPr>
        <p:spPr>
          <a:xfrm>
            <a:off x="4690810" y="2208511"/>
            <a:ext cx="1091597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 to </a:t>
            </a:r>
            <a:b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reporting</a:t>
            </a:r>
            <a:b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mart RDBMS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0576EF-D37A-3F4D-9F07-7CB76605B67C}"/>
              </a:ext>
            </a:extLst>
          </p:cNvPr>
          <p:cNvCxnSpPr/>
          <p:nvPr/>
        </p:nvCxnSpPr>
        <p:spPr>
          <a:xfrm>
            <a:off x="5673728" y="688056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A47785-A149-C548-8162-1D9A9ED93127}"/>
              </a:ext>
            </a:extLst>
          </p:cNvPr>
          <p:cNvCxnSpPr/>
          <p:nvPr/>
        </p:nvCxnSpPr>
        <p:spPr>
          <a:xfrm flipV="1">
            <a:off x="5841512" y="398048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39B93C47-3694-8842-B0C9-DCB015BC9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9" y="3360799"/>
            <a:ext cx="699846" cy="6998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7310C10-2864-5F4B-8527-E1B0EA24EC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6" y="3402293"/>
            <a:ext cx="626965" cy="62696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33DF1AA-A1E3-CC48-BF8C-88193E1678E9}"/>
              </a:ext>
            </a:extLst>
          </p:cNvPr>
          <p:cNvSpPr txBox="1"/>
          <p:nvPr/>
        </p:nvSpPr>
        <p:spPr>
          <a:xfrm>
            <a:off x="4338817" y="3136887"/>
            <a:ext cx="2222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 to reporting mart/Warehouse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9C0F703-7C69-E745-8EB3-B4183961C9A9}"/>
              </a:ext>
            </a:extLst>
          </p:cNvPr>
          <p:cNvSpPr/>
          <p:nvPr/>
        </p:nvSpPr>
        <p:spPr bwMode="auto">
          <a:xfrm>
            <a:off x="4125046" y="4168372"/>
            <a:ext cx="2806242" cy="2682194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ABAB487-492E-9C44-9532-98CE2EF45471}"/>
              </a:ext>
            </a:extLst>
          </p:cNvPr>
          <p:cNvCxnSpPr>
            <a:cxnSpLocks/>
          </p:cNvCxnSpPr>
          <p:nvPr/>
        </p:nvCxnSpPr>
        <p:spPr>
          <a:xfrm rot="10800000">
            <a:off x="4894047" y="2792162"/>
            <a:ext cx="489937" cy="422484"/>
          </a:xfrm>
          <a:prstGeom prst="bentConnector3">
            <a:avLst>
              <a:gd name="adj1" fmla="val 363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37B03CCE-A107-8445-B930-846E847E10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95237" y="2751186"/>
            <a:ext cx="554016" cy="3712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38F66AC-FCF0-DE42-BCEA-A3EBC2C4794F}"/>
              </a:ext>
            </a:extLst>
          </p:cNvPr>
          <p:cNvSpPr/>
          <p:nvPr/>
        </p:nvSpPr>
        <p:spPr bwMode="auto">
          <a:xfrm>
            <a:off x="3920082" y="1569249"/>
            <a:ext cx="1261801" cy="1827283"/>
          </a:xfrm>
          <a:prstGeom prst="ellipse">
            <a:avLst/>
          </a:prstGeom>
          <a:noFill/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19EE9C-E116-7A40-AFB5-AAB9DF289C6E}"/>
              </a:ext>
            </a:extLst>
          </p:cNvPr>
          <p:cNvSpPr/>
          <p:nvPr/>
        </p:nvSpPr>
        <p:spPr bwMode="auto">
          <a:xfrm>
            <a:off x="5251141" y="911561"/>
            <a:ext cx="1589415" cy="2336040"/>
          </a:xfrm>
          <a:prstGeom prst="ellipse">
            <a:avLst/>
          </a:prstGeom>
          <a:noFill/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56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</TotalTime>
  <Words>1566</Words>
  <Application>Microsoft Macintosh PowerPoint</Application>
  <PresentationFormat>Widescreen</PresentationFormat>
  <Paragraphs>259</Paragraphs>
  <Slides>67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Comic Sans MS</vt:lpstr>
      <vt:lpstr>Noto Sans Symbols</vt:lpstr>
      <vt:lpstr>Quattrocento Sans</vt:lpstr>
      <vt:lpstr>Segoe UI Light</vt:lpstr>
      <vt:lpstr>Segoe UI Semibold</vt:lpstr>
      <vt:lpstr>Source Sans Pro</vt:lpstr>
      <vt:lpstr>Office Theme</vt:lpstr>
      <vt:lpstr>Big Data Ecosystem Technical Deep Dive – Day4</vt:lpstr>
      <vt:lpstr>What shall we learn today ? </vt:lpstr>
      <vt:lpstr>More Detailed Agenda</vt:lpstr>
      <vt:lpstr>Distributed storage PaaS on Azure</vt:lpstr>
      <vt:lpstr>Scalable OLTP, IoT store, time series database Fit for purpose</vt:lpstr>
      <vt:lpstr>Datawarehousing Fit for purpose</vt:lpstr>
      <vt:lpstr>Data Lake Fit for purpose</vt:lpstr>
      <vt:lpstr>Analytics store – structured, unstructured Fit for purpose</vt:lpstr>
      <vt:lpstr>Reporting &amp; BI Fit for purpose</vt:lpstr>
      <vt:lpstr>Real-time analytics – persistence and serve layer Fit for purpose</vt:lpstr>
      <vt:lpstr>Analytics store   Nuances and data engineering challenges</vt:lpstr>
      <vt:lpstr>Data engineering challenges with analytics storage Batch and streaming analytics focus</vt:lpstr>
      <vt:lpstr>Data engineering challenges with analytics storage Batch and streaming analytics focus</vt:lpstr>
      <vt:lpstr>What is Databricks Delta?</vt:lpstr>
      <vt:lpstr>Databricks Delta is fundamentally…..</vt:lpstr>
      <vt:lpstr>Promise of Databricks Delta</vt:lpstr>
      <vt:lpstr>Era Of Big Data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 Of Big Data</dc:title>
  <dc:creator>Sashank Pappu</dc:creator>
  <cp:lastModifiedBy>Sashank Pappu</cp:lastModifiedBy>
  <cp:revision>17</cp:revision>
  <dcterms:created xsi:type="dcterms:W3CDTF">2019-04-09T13:06:47Z</dcterms:created>
  <dcterms:modified xsi:type="dcterms:W3CDTF">2019-05-13T05:43:28Z</dcterms:modified>
</cp:coreProperties>
</file>